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Herbalife Natural" pitchFamily="50" charset="0"/>
      <p:regular r:id="rId9"/>
      <p:bold r:id="rId10"/>
    </p:embeddedFont>
    <p:embeddedFont>
      <p:font typeface="Herbalife Natural Bold" panose="020B0604020202020204" charset="0"/>
      <p:regular r:id="rId11"/>
    </p:embeddedFont>
    <p:embeddedFont>
      <p:font typeface="League Gothic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9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25.svg"/><Relationship Id="rId4" Type="http://schemas.openxmlformats.org/officeDocument/2006/relationships/image" Target="../media/image10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flexing her muscles&#10;&#10;AI-generated content may be incorrect.">
            <a:extLst>
              <a:ext uri="{FF2B5EF4-FFF2-40B4-BE49-F238E27FC236}">
                <a16:creationId xmlns:a16="http://schemas.microsoft.com/office/drawing/2014/main" id="{ABCBE5EE-A8A3-9268-3EAB-027FA770A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82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30575" y="-801285"/>
            <a:ext cx="17000960" cy="11326890"/>
          </a:xfrm>
          <a:custGeom>
            <a:avLst/>
            <a:gdLst/>
            <a:ahLst/>
            <a:cxnLst/>
            <a:rect l="l" t="t" r="r" b="b"/>
            <a:pathLst>
              <a:path w="17000960" h="11326890">
                <a:moveTo>
                  <a:pt x="0" y="0"/>
                </a:moveTo>
                <a:lnTo>
                  <a:pt x="17000960" y="0"/>
                </a:lnTo>
                <a:lnTo>
                  <a:pt x="17000960" y="11326890"/>
                </a:lnTo>
                <a:lnTo>
                  <a:pt x="0" y="11326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5609609" y="8999179"/>
            <a:ext cx="2364778" cy="957735"/>
          </a:xfrm>
          <a:custGeom>
            <a:avLst/>
            <a:gdLst/>
            <a:ahLst/>
            <a:cxnLst/>
            <a:rect l="l" t="t" r="r" b="b"/>
            <a:pathLst>
              <a:path w="2364778" h="957735">
                <a:moveTo>
                  <a:pt x="0" y="0"/>
                </a:moveTo>
                <a:lnTo>
                  <a:pt x="2364778" y="0"/>
                </a:lnTo>
                <a:lnTo>
                  <a:pt x="2364778" y="957735"/>
                </a:lnTo>
                <a:lnTo>
                  <a:pt x="0" y="9577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262090" y="3231785"/>
            <a:ext cx="10945409" cy="2370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5"/>
              </a:lnSpc>
            </a:pPr>
            <a:r>
              <a:rPr lang="en-US" sz="8914" b="1" spc="-178">
                <a:solidFill>
                  <a:srgbClr val="EBDCC4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 </a:t>
            </a:r>
          </a:p>
          <a:p>
            <a:pPr algn="l">
              <a:lnSpc>
                <a:spcPts val="7845"/>
              </a:lnSpc>
            </a:pPr>
            <a:r>
              <a:rPr lang="en-US" sz="8914" b="1" spc="-178">
                <a:solidFill>
                  <a:srgbClr val="EBDCC4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CONSECUTIVOS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1868537"/>
            <a:ext cx="12127819" cy="2946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35"/>
              </a:lnSpc>
            </a:pPr>
            <a:r>
              <a:rPr lang="en-US" sz="19358" b="1" spc="-387">
                <a:solidFill>
                  <a:srgbClr val="00A437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45 DÍAS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2090" y="5961716"/>
            <a:ext cx="13424386" cy="2939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72"/>
              </a:lnSpc>
            </a:pPr>
            <a:r>
              <a:rPr lang="en-US" sz="19400" b="1" spc="-388">
                <a:solidFill>
                  <a:srgbClr val="00A336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7 TAREAS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2090" y="8130388"/>
            <a:ext cx="10945409" cy="135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8910" b="1" spc="-178">
                <a:solidFill>
                  <a:srgbClr val="EBDCC4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DIARIAS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07921" y="-2967073"/>
            <a:ext cx="8830526" cy="13254073"/>
          </a:xfrm>
          <a:custGeom>
            <a:avLst/>
            <a:gdLst/>
            <a:ahLst/>
            <a:cxnLst/>
            <a:rect l="l" t="t" r="r" b="b"/>
            <a:pathLst>
              <a:path w="8830526" h="13254073">
                <a:moveTo>
                  <a:pt x="0" y="0"/>
                </a:moveTo>
                <a:lnTo>
                  <a:pt x="8830527" y="0"/>
                </a:lnTo>
                <a:lnTo>
                  <a:pt x="8830527" y="13254073"/>
                </a:lnTo>
                <a:lnTo>
                  <a:pt x="0" y="13254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317165" y="1762648"/>
            <a:ext cx="11933529" cy="4633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7"/>
              </a:lnSpc>
            </a:pPr>
            <a:r>
              <a:rPr lang="en-US" sz="7792" b="1" spc="-155">
                <a:solidFill>
                  <a:srgbClr val="00A336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FLEX</a:t>
            </a:r>
            <a:r>
              <a:rPr lang="en-US" sz="7792" spc="-155">
                <a:solidFill>
                  <a:srgbClr val="00A336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 </a:t>
            </a:r>
            <a:r>
              <a:rPr lang="en-US" sz="7792" spc="-155">
                <a:solidFill>
                  <a:srgbClr val="EBDCC4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= bienestar, crecimiento, condición física, Herbalife y tenacidad empresarial</a:t>
            </a:r>
          </a:p>
          <a:p>
            <a:pPr algn="l">
              <a:lnSpc>
                <a:spcPts val="6857"/>
              </a:lnSpc>
            </a:pPr>
            <a:endParaRPr lang="en-US" sz="7792" spc="-155">
              <a:solidFill>
                <a:srgbClr val="EBDCC4"/>
              </a:solidFill>
              <a:latin typeface="Herbalife Natural"/>
              <a:ea typeface="Herbalife Natural"/>
              <a:cs typeface="Herbalife Natural"/>
              <a:sym typeface="Herbalife Natural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17165" y="6090848"/>
            <a:ext cx="11933529" cy="2908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7"/>
              </a:lnSpc>
            </a:pPr>
            <a:r>
              <a:rPr lang="en-US" sz="7792" b="1" spc="-155">
                <a:solidFill>
                  <a:srgbClr val="00A336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45</a:t>
            </a:r>
            <a:r>
              <a:rPr lang="en-US" sz="7792" spc="-155">
                <a:solidFill>
                  <a:srgbClr val="EBDCC4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 = el legado de 45 años de Herbalife</a:t>
            </a:r>
          </a:p>
          <a:p>
            <a:pPr algn="l">
              <a:lnSpc>
                <a:spcPts val="6857"/>
              </a:lnSpc>
            </a:pPr>
            <a:endParaRPr lang="en-US" sz="7792" spc="-155">
              <a:solidFill>
                <a:srgbClr val="EBDCC4"/>
              </a:solidFill>
              <a:latin typeface="Herbalife Natural"/>
              <a:ea typeface="Herbalife Natural"/>
              <a:cs typeface="Herbalife Natural"/>
              <a:sym typeface="Herbalife Natural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609609" y="8999179"/>
            <a:ext cx="2364778" cy="957735"/>
          </a:xfrm>
          <a:custGeom>
            <a:avLst/>
            <a:gdLst/>
            <a:ahLst/>
            <a:cxnLst/>
            <a:rect l="l" t="t" r="r" b="b"/>
            <a:pathLst>
              <a:path w="2364778" h="957735">
                <a:moveTo>
                  <a:pt x="0" y="0"/>
                </a:moveTo>
                <a:lnTo>
                  <a:pt x="2364778" y="0"/>
                </a:lnTo>
                <a:lnTo>
                  <a:pt x="2364778" y="957735"/>
                </a:lnTo>
                <a:lnTo>
                  <a:pt x="0" y="9577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0503" y="362837"/>
            <a:ext cx="14425787" cy="5133488"/>
            <a:chOff x="0" y="0"/>
            <a:chExt cx="19234383" cy="68446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091" r="6091"/>
            <a:stretch>
              <a:fillRect/>
            </a:stretch>
          </p:blipFill>
          <p:spPr>
            <a:xfrm>
              <a:off x="0" y="0"/>
              <a:ext cx="19234383" cy="684465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238296" y="7277410"/>
            <a:ext cx="1355965" cy="1369662"/>
          </a:xfrm>
          <a:custGeom>
            <a:avLst/>
            <a:gdLst/>
            <a:ahLst/>
            <a:cxnLst/>
            <a:rect l="l" t="t" r="r" b="b"/>
            <a:pathLst>
              <a:path w="1355965" h="1369662">
                <a:moveTo>
                  <a:pt x="0" y="0"/>
                </a:moveTo>
                <a:lnTo>
                  <a:pt x="1355965" y="0"/>
                </a:lnTo>
                <a:lnTo>
                  <a:pt x="1355965" y="1369661"/>
                </a:lnTo>
                <a:lnTo>
                  <a:pt x="0" y="1369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6326311" y="7277410"/>
            <a:ext cx="1484835" cy="1500631"/>
          </a:xfrm>
          <a:custGeom>
            <a:avLst/>
            <a:gdLst/>
            <a:ahLst/>
            <a:cxnLst/>
            <a:rect l="l" t="t" r="r" b="b"/>
            <a:pathLst>
              <a:path w="1484835" h="1500631">
                <a:moveTo>
                  <a:pt x="0" y="0"/>
                </a:moveTo>
                <a:lnTo>
                  <a:pt x="1484834" y="0"/>
                </a:lnTo>
                <a:lnTo>
                  <a:pt x="1484834" y="1500631"/>
                </a:lnTo>
                <a:lnTo>
                  <a:pt x="0" y="15006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1815397" y="7192287"/>
            <a:ext cx="1670876" cy="1670876"/>
          </a:xfrm>
          <a:custGeom>
            <a:avLst/>
            <a:gdLst/>
            <a:ahLst/>
            <a:cxnLst/>
            <a:rect l="l" t="t" r="r" b="b"/>
            <a:pathLst>
              <a:path w="1670876" h="1670876">
                <a:moveTo>
                  <a:pt x="0" y="0"/>
                </a:moveTo>
                <a:lnTo>
                  <a:pt x="1670876" y="0"/>
                </a:lnTo>
                <a:lnTo>
                  <a:pt x="1670876" y="1670876"/>
                </a:lnTo>
                <a:lnTo>
                  <a:pt x="0" y="1670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0" y="5872149"/>
            <a:ext cx="18288000" cy="1310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4"/>
              </a:lnSpc>
            </a:pPr>
            <a:r>
              <a:rPr lang="en-US" sz="10686" spc="-213" dirty="0">
                <a:solidFill>
                  <a:srgbClr val="EBDCC4"/>
                </a:solidFill>
                <a:latin typeface="League Gothic"/>
                <a:ea typeface="League Gothic"/>
                <a:cs typeface="League Gothic"/>
                <a:sym typeface="League Gothic"/>
              </a:rPr>
              <a:t>DISPONIBLE PARA</a:t>
            </a:r>
            <a:r>
              <a:rPr lang="en-US" sz="10686" spc="-213" dirty="0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 </a:t>
            </a:r>
            <a:r>
              <a:rPr lang="en-US" sz="10686" spc="-213" dirty="0">
                <a:solidFill>
                  <a:srgbClr val="00A336"/>
                </a:solidFill>
                <a:latin typeface="League Gothic"/>
                <a:ea typeface="League Gothic"/>
                <a:cs typeface="League Gothic"/>
                <a:sym typeface="League Gothic"/>
              </a:rPr>
              <a:t>TODOS</a:t>
            </a:r>
            <a:r>
              <a:rPr lang="en-US" sz="10686" spc="-213" dirty="0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 </a:t>
            </a:r>
            <a:r>
              <a:rPr lang="en-US" sz="10686" spc="-213" dirty="0">
                <a:solidFill>
                  <a:srgbClr val="00A336"/>
                </a:solidFill>
                <a:latin typeface="League Gothic"/>
                <a:ea typeface="League Gothic"/>
                <a:cs typeface="League Gothic"/>
                <a:sym typeface="League Gothic"/>
              </a:rPr>
              <a:t>LOS DISTRIBUIDORES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94286" y="7508295"/>
            <a:ext cx="4333706" cy="147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9"/>
              </a:lnSpc>
            </a:pPr>
            <a:r>
              <a:rPr lang="en-US" sz="3999" spc="-79" dirty="0" err="1">
                <a:solidFill>
                  <a:srgbClr val="EBDCC4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Desarrolla</a:t>
            </a:r>
            <a:r>
              <a:rPr lang="en-US" sz="3999" spc="-79" dirty="0">
                <a:solidFill>
                  <a:srgbClr val="EBDCC4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 </a:t>
            </a:r>
            <a:r>
              <a:rPr lang="en-US" sz="3999" spc="-79" dirty="0" err="1">
                <a:solidFill>
                  <a:srgbClr val="EBDCC4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resiliencia</a:t>
            </a:r>
            <a:r>
              <a:rPr lang="en-US" sz="3999" spc="-79" dirty="0">
                <a:solidFill>
                  <a:srgbClr val="EBDCC4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 mental </a:t>
            </a:r>
          </a:p>
          <a:p>
            <a:pPr algn="l">
              <a:lnSpc>
                <a:spcPts val="3519"/>
              </a:lnSpc>
            </a:pPr>
            <a:endParaRPr lang="en-US" sz="3999" spc="-79" dirty="0">
              <a:solidFill>
                <a:srgbClr val="EBDCC4"/>
              </a:solidFill>
              <a:latin typeface="Herbalife Natural"/>
              <a:ea typeface="Herbalife Natural"/>
              <a:cs typeface="Herbalife Natural"/>
              <a:sym typeface="Herbalife Natur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009464" y="7508295"/>
            <a:ext cx="4313546" cy="103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9"/>
              </a:lnSpc>
            </a:pPr>
            <a:r>
              <a:rPr lang="en-US" sz="3999" spc="-79">
                <a:solidFill>
                  <a:srgbClr val="EBDCC4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Crea hábitos poderosos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36158" y="7508295"/>
            <a:ext cx="4313546" cy="103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9"/>
              </a:lnSpc>
            </a:pPr>
            <a:r>
              <a:rPr lang="en-US" sz="3999" spc="-79">
                <a:solidFill>
                  <a:srgbClr val="EBDCC4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Prepárate para el éxito empresarial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609609" y="8999179"/>
            <a:ext cx="2364778" cy="957735"/>
          </a:xfrm>
          <a:custGeom>
            <a:avLst/>
            <a:gdLst/>
            <a:ahLst/>
            <a:cxnLst/>
            <a:rect l="l" t="t" r="r" b="b"/>
            <a:pathLst>
              <a:path w="2364778" h="957735">
                <a:moveTo>
                  <a:pt x="0" y="0"/>
                </a:moveTo>
                <a:lnTo>
                  <a:pt x="2364778" y="0"/>
                </a:lnTo>
                <a:lnTo>
                  <a:pt x="2364778" y="957735"/>
                </a:lnTo>
                <a:lnTo>
                  <a:pt x="0" y="9577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68330" y="8566408"/>
            <a:ext cx="8940838" cy="1275290"/>
            <a:chOff x="0" y="0"/>
            <a:chExt cx="3971082" cy="566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71082" cy="566421"/>
            </a:xfrm>
            <a:custGeom>
              <a:avLst/>
              <a:gdLst/>
              <a:ahLst/>
              <a:cxnLst/>
              <a:rect l="l" t="t" r="r" b="b"/>
              <a:pathLst>
                <a:path w="3971082" h="566421">
                  <a:moveTo>
                    <a:pt x="86591" y="0"/>
                  </a:moveTo>
                  <a:lnTo>
                    <a:pt x="3884492" y="0"/>
                  </a:lnTo>
                  <a:cubicBezTo>
                    <a:pt x="3932314" y="0"/>
                    <a:pt x="3971082" y="38768"/>
                    <a:pt x="3971082" y="86591"/>
                  </a:cubicBezTo>
                  <a:lnTo>
                    <a:pt x="3971082" y="479831"/>
                  </a:lnTo>
                  <a:cubicBezTo>
                    <a:pt x="3971082" y="527653"/>
                    <a:pt x="3932314" y="566421"/>
                    <a:pt x="3884492" y="566421"/>
                  </a:cubicBezTo>
                  <a:lnTo>
                    <a:pt x="86591" y="566421"/>
                  </a:lnTo>
                  <a:cubicBezTo>
                    <a:pt x="38768" y="566421"/>
                    <a:pt x="0" y="527653"/>
                    <a:pt x="0" y="479831"/>
                  </a:cubicBezTo>
                  <a:lnTo>
                    <a:pt x="0" y="86591"/>
                  </a:lnTo>
                  <a:cubicBezTo>
                    <a:pt x="0" y="38768"/>
                    <a:pt x="38768" y="0"/>
                    <a:pt x="86591" y="0"/>
                  </a:cubicBezTo>
                  <a:close/>
                </a:path>
              </a:pathLst>
            </a:custGeom>
            <a:solidFill>
              <a:srgbClr val="EBDCC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971082" cy="614046"/>
            </a:xfrm>
            <a:prstGeom prst="rect">
              <a:avLst/>
            </a:prstGeom>
          </p:spPr>
          <p:txBody>
            <a:bodyPr lIns="57178" tIns="57178" rIns="57178" bIns="57178" rtlCol="0" anchor="ctr"/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68330" y="7209853"/>
            <a:ext cx="8940838" cy="1275290"/>
            <a:chOff x="0" y="0"/>
            <a:chExt cx="3971082" cy="566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082" cy="566421"/>
            </a:xfrm>
            <a:custGeom>
              <a:avLst/>
              <a:gdLst/>
              <a:ahLst/>
              <a:cxnLst/>
              <a:rect l="l" t="t" r="r" b="b"/>
              <a:pathLst>
                <a:path w="3971082" h="566421">
                  <a:moveTo>
                    <a:pt x="86591" y="0"/>
                  </a:moveTo>
                  <a:lnTo>
                    <a:pt x="3884492" y="0"/>
                  </a:lnTo>
                  <a:cubicBezTo>
                    <a:pt x="3932314" y="0"/>
                    <a:pt x="3971082" y="38768"/>
                    <a:pt x="3971082" y="86591"/>
                  </a:cubicBezTo>
                  <a:lnTo>
                    <a:pt x="3971082" y="479831"/>
                  </a:lnTo>
                  <a:cubicBezTo>
                    <a:pt x="3971082" y="527653"/>
                    <a:pt x="3932314" y="566421"/>
                    <a:pt x="3884492" y="566421"/>
                  </a:cubicBezTo>
                  <a:lnTo>
                    <a:pt x="86591" y="566421"/>
                  </a:lnTo>
                  <a:cubicBezTo>
                    <a:pt x="38768" y="566421"/>
                    <a:pt x="0" y="527653"/>
                    <a:pt x="0" y="479831"/>
                  </a:cubicBezTo>
                  <a:lnTo>
                    <a:pt x="0" y="86591"/>
                  </a:lnTo>
                  <a:cubicBezTo>
                    <a:pt x="0" y="38768"/>
                    <a:pt x="38768" y="0"/>
                    <a:pt x="86591" y="0"/>
                  </a:cubicBezTo>
                  <a:close/>
                </a:path>
              </a:pathLst>
            </a:custGeom>
            <a:solidFill>
              <a:srgbClr val="EBDCC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971082" cy="614046"/>
            </a:xfrm>
            <a:prstGeom prst="rect">
              <a:avLst/>
            </a:prstGeom>
          </p:spPr>
          <p:txBody>
            <a:bodyPr lIns="57178" tIns="57178" rIns="57178" bIns="57178" rtlCol="0" anchor="ctr"/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468330" y="5853299"/>
            <a:ext cx="8940838" cy="1275290"/>
            <a:chOff x="0" y="0"/>
            <a:chExt cx="3971082" cy="5664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71082" cy="566421"/>
            </a:xfrm>
            <a:custGeom>
              <a:avLst/>
              <a:gdLst/>
              <a:ahLst/>
              <a:cxnLst/>
              <a:rect l="l" t="t" r="r" b="b"/>
              <a:pathLst>
                <a:path w="3971082" h="566421">
                  <a:moveTo>
                    <a:pt x="86591" y="0"/>
                  </a:moveTo>
                  <a:lnTo>
                    <a:pt x="3884492" y="0"/>
                  </a:lnTo>
                  <a:cubicBezTo>
                    <a:pt x="3932314" y="0"/>
                    <a:pt x="3971082" y="38768"/>
                    <a:pt x="3971082" y="86591"/>
                  </a:cubicBezTo>
                  <a:lnTo>
                    <a:pt x="3971082" y="479831"/>
                  </a:lnTo>
                  <a:cubicBezTo>
                    <a:pt x="3971082" y="527653"/>
                    <a:pt x="3932314" y="566421"/>
                    <a:pt x="3884492" y="566421"/>
                  </a:cubicBezTo>
                  <a:lnTo>
                    <a:pt x="86591" y="566421"/>
                  </a:lnTo>
                  <a:cubicBezTo>
                    <a:pt x="38768" y="566421"/>
                    <a:pt x="0" y="527653"/>
                    <a:pt x="0" y="479831"/>
                  </a:cubicBezTo>
                  <a:lnTo>
                    <a:pt x="0" y="86591"/>
                  </a:lnTo>
                  <a:cubicBezTo>
                    <a:pt x="0" y="38768"/>
                    <a:pt x="38768" y="0"/>
                    <a:pt x="86591" y="0"/>
                  </a:cubicBezTo>
                  <a:close/>
                </a:path>
              </a:pathLst>
            </a:custGeom>
            <a:solidFill>
              <a:srgbClr val="EBDCC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971082" cy="614046"/>
            </a:xfrm>
            <a:prstGeom prst="rect">
              <a:avLst/>
            </a:prstGeom>
          </p:spPr>
          <p:txBody>
            <a:bodyPr lIns="57178" tIns="57178" rIns="57178" bIns="57178" rtlCol="0" anchor="ctr"/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468330" y="4496744"/>
            <a:ext cx="8940838" cy="1275290"/>
            <a:chOff x="0" y="0"/>
            <a:chExt cx="3971082" cy="56642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71082" cy="566421"/>
            </a:xfrm>
            <a:custGeom>
              <a:avLst/>
              <a:gdLst/>
              <a:ahLst/>
              <a:cxnLst/>
              <a:rect l="l" t="t" r="r" b="b"/>
              <a:pathLst>
                <a:path w="3971082" h="566421">
                  <a:moveTo>
                    <a:pt x="86591" y="0"/>
                  </a:moveTo>
                  <a:lnTo>
                    <a:pt x="3884492" y="0"/>
                  </a:lnTo>
                  <a:cubicBezTo>
                    <a:pt x="3932314" y="0"/>
                    <a:pt x="3971082" y="38768"/>
                    <a:pt x="3971082" y="86591"/>
                  </a:cubicBezTo>
                  <a:lnTo>
                    <a:pt x="3971082" y="479831"/>
                  </a:lnTo>
                  <a:cubicBezTo>
                    <a:pt x="3971082" y="527653"/>
                    <a:pt x="3932314" y="566421"/>
                    <a:pt x="3884492" y="566421"/>
                  </a:cubicBezTo>
                  <a:lnTo>
                    <a:pt x="86591" y="566421"/>
                  </a:lnTo>
                  <a:cubicBezTo>
                    <a:pt x="38768" y="566421"/>
                    <a:pt x="0" y="527653"/>
                    <a:pt x="0" y="479831"/>
                  </a:cubicBezTo>
                  <a:lnTo>
                    <a:pt x="0" y="86591"/>
                  </a:lnTo>
                  <a:cubicBezTo>
                    <a:pt x="0" y="38768"/>
                    <a:pt x="38768" y="0"/>
                    <a:pt x="86591" y="0"/>
                  </a:cubicBezTo>
                  <a:close/>
                </a:path>
              </a:pathLst>
            </a:custGeom>
            <a:solidFill>
              <a:srgbClr val="EBDCC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971082" cy="614046"/>
            </a:xfrm>
            <a:prstGeom prst="rect">
              <a:avLst/>
            </a:prstGeom>
          </p:spPr>
          <p:txBody>
            <a:bodyPr lIns="57178" tIns="57178" rIns="57178" bIns="57178" rtlCol="0" anchor="ctr"/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468330" y="3140189"/>
            <a:ext cx="8940838" cy="1275290"/>
            <a:chOff x="0" y="0"/>
            <a:chExt cx="3971082" cy="5664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971082" cy="566421"/>
            </a:xfrm>
            <a:custGeom>
              <a:avLst/>
              <a:gdLst/>
              <a:ahLst/>
              <a:cxnLst/>
              <a:rect l="l" t="t" r="r" b="b"/>
              <a:pathLst>
                <a:path w="3971082" h="566421">
                  <a:moveTo>
                    <a:pt x="86591" y="0"/>
                  </a:moveTo>
                  <a:lnTo>
                    <a:pt x="3884492" y="0"/>
                  </a:lnTo>
                  <a:cubicBezTo>
                    <a:pt x="3932314" y="0"/>
                    <a:pt x="3971082" y="38768"/>
                    <a:pt x="3971082" y="86591"/>
                  </a:cubicBezTo>
                  <a:lnTo>
                    <a:pt x="3971082" y="479831"/>
                  </a:lnTo>
                  <a:cubicBezTo>
                    <a:pt x="3971082" y="527653"/>
                    <a:pt x="3932314" y="566421"/>
                    <a:pt x="3884492" y="566421"/>
                  </a:cubicBezTo>
                  <a:lnTo>
                    <a:pt x="86591" y="566421"/>
                  </a:lnTo>
                  <a:cubicBezTo>
                    <a:pt x="38768" y="566421"/>
                    <a:pt x="0" y="527653"/>
                    <a:pt x="0" y="479831"/>
                  </a:cubicBezTo>
                  <a:lnTo>
                    <a:pt x="0" y="86591"/>
                  </a:lnTo>
                  <a:cubicBezTo>
                    <a:pt x="0" y="38768"/>
                    <a:pt x="38768" y="0"/>
                    <a:pt x="86591" y="0"/>
                  </a:cubicBezTo>
                  <a:close/>
                </a:path>
              </a:pathLst>
            </a:custGeom>
            <a:solidFill>
              <a:srgbClr val="EBDCC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971082" cy="614046"/>
            </a:xfrm>
            <a:prstGeom prst="rect">
              <a:avLst/>
            </a:prstGeom>
          </p:spPr>
          <p:txBody>
            <a:bodyPr lIns="57178" tIns="57178" rIns="57178" bIns="57178" rtlCol="0" anchor="ctr"/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468330" y="1779174"/>
            <a:ext cx="8940838" cy="1275290"/>
            <a:chOff x="0" y="0"/>
            <a:chExt cx="3971082" cy="56642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71082" cy="566421"/>
            </a:xfrm>
            <a:custGeom>
              <a:avLst/>
              <a:gdLst/>
              <a:ahLst/>
              <a:cxnLst/>
              <a:rect l="l" t="t" r="r" b="b"/>
              <a:pathLst>
                <a:path w="3971082" h="566421">
                  <a:moveTo>
                    <a:pt x="86591" y="0"/>
                  </a:moveTo>
                  <a:lnTo>
                    <a:pt x="3884492" y="0"/>
                  </a:lnTo>
                  <a:cubicBezTo>
                    <a:pt x="3932314" y="0"/>
                    <a:pt x="3971082" y="38768"/>
                    <a:pt x="3971082" y="86591"/>
                  </a:cubicBezTo>
                  <a:lnTo>
                    <a:pt x="3971082" y="479831"/>
                  </a:lnTo>
                  <a:cubicBezTo>
                    <a:pt x="3971082" y="527653"/>
                    <a:pt x="3932314" y="566421"/>
                    <a:pt x="3884492" y="566421"/>
                  </a:cubicBezTo>
                  <a:lnTo>
                    <a:pt x="86591" y="566421"/>
                  </a:lnTo>
                  <a:cubicBezTo>
                    <a:pt x="38768" y="566421"/>
                    <a:pt x="0" y="527653"/>
                    <a:pt x="0" y="479831"/>
                  </a:cubicBezTo>
                  <a:lnTo>
                    <a:pt x="0" y="86591"/>
                  </a:lnTo>
                  <a:cubicBezTo>
                    <a:pt x="0" y="38768"/>
                    <a:pt x="38768" y="0"/>
                    <a:pt x="86591" y="0"/>
                  </a:cubicBezTo>
                  <a:close/>
                </a:path>
              </a:pathLst>
            </a:custGeom>
            <a:solidFill>
              <a:srgbClr val="EBDCC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3971082" cy="614046"/>
            </a:xfrm>
            <a:prstGeom prst="rect">
              <a:avLst/>
            </a:prstGeom>
          </p:spPr>
          <p:txBody>
            <a:bodyPr lIns="57178" tIns="57178" rIns="57178" bIns="57178" rtlCol="0" anchor="ctr"/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468330" y="427684"/>
            <a:ext cx="8940838" cy="1275290"/>
            <a:chOff x="0" y="0"/>
            <a:chExt cx="3971082" cy="56642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971082" cy="566421"/>
            </a:xfrm>
            <a:custGeom>
              <a:avLst/>
              <a:gdLst/>
              <a:ahLst/>
              <a:cxnLst/>
              <a:rect l="l" t="t" r="r" b="b"/>
              <a:pathLst>
                <a:path w="3971082" h="566421">
                  <a:moveTo>
                    <a:pt x="86591" y="0"/>
                  </a:moveTo>
                  <a:lnTo>
                    <a:pt x="3884492" y="0"/>
                  </a:lnTo>
                  <a:cubicBezTo>
                    <a:pt x="3932314" y="0"/>
                    <a:pt x="3971082" y="38768"/>
                    <a:pt x="3971082" y="86591"/>
                  </a:cubicBezTo>
                  <a:lnTo>
                    <a:pt x="3971082" y="479831"/>
                  </a:lnTo>
                  <a:cubicBezTo>
                    <a:pt x="3971082" y="527653"/>
                    <a:pt x="3932314" y="566421"/>
                    <a:pt x="3884492" y="566421"/>
                  </a:cubicBezTo>
                  <a:lnTo>
                    <a:pt x="86591" y="566421"/>
                  </a:lnTo>
                  <a:cubicBezTo>
                    <a:pt x="38768" y="566421"/>
                    <a:pt x="0" y="527653"/>
                    <a:pt x="0" y="479831"/>
                  </a:cubicBezTo>
                  <a:lnTo>
                    <a:pt x="0" y="86591"/>
                  </a:lnTo>
                  <a:cubicBezTo>
                    <a:pt x="0" y="38768"/>
                    <a:pt x="38768" y="0"/>
                    <a:pt x="86591" y="0"/>
                  </a:cubicBezTo>
                  <a:close/>
                </a:path>
              </a:pathLst>
            </a:custGeom>
            <a:solidFill>
              <a:srgbClr val="EBDCC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3971082" cy="614046"/>
            </a:xfrm>
            <a:prstGeom prst="rect">
              <a:avLst/>
            </a:prstGeom>
          </p:spPr>
          <p:txBody>
            <a:bodyPr lIns="57178" tIns="57178" rIns="57178" bIns="57178" rtlCol="0" anchor="ctr"/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7608257" y="547862"/>
            <a:ext cx="1095350" cy="1095350"/>
          </a:xfrm>
          <a:custGeom>
            <a:avLst/>
            <a:gdLst/>
            <a:ahLst/>
            <a:cxnLst/>
            <a:rect l="l" t="t" r="r" b="b"/>
            <a:pathLst>
              <a:path w="1095350" h="1095350">
                <a:moveTo>
                  <a:pt x="0" y="0"/>
                </a:moveTo>
                <a:lnTo>
                  <a:pt x="1095350" y="0"/>
                </a:lnTo>
                <a:lnTo>
                  <a:pt x="1095350" y="1095350"/>
                </a:lnTo>
                <a:lnTo>
                  <a:pt x="0" y="109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4" name="TextBox 24"/>
          <p:cNvSpPr txBox="1"/>
          <p:nvPr/>
        </p:nvSpPr>
        <p:spPr>
          <a:xfrm>
            <a:off x="325237" y="1524140"/>
            <a:ext cx="8375214" cy="7679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991"/>
              </a:lnSpc>
            </a:pPr>
            <a:r>
              <a:rPr lang="en-US" sz="15143" spc="-302">
                <a:solidFill>
                  <a:srgbClr val="EBDCC4"/>
                </a:solidFill>
                <a:latin typeface="League Gothic"/>
                <a:ea typeface="League Gothic"/>
                <a:cs typeface="League Gothic"/>
                <a:sym typeface="League Gothic"/>
              </a:rPr>
              <a:t>¿CUÁLES SON LAS </a:t>
            </a:r>
            <a:r>
              <a:rPr lang="en-US" sz="15143" spc="-302">
                <a:solidFill>
                  <a:srgbClr val="00A336"/>
                </a:solidFill>
                <a:latin typeface="League Gothic"/>
                <a:ea typeface="League Gothic"/>
                <a:cs typeface="League Gothic"/>
                <a:sym typeface="League Gothic"/>
              </a:rPr>
              <a:t>TAREAS DIARIAS</a:t>
            </a:r>
            <a:r>
              <a:rPr lang="en-US" sz="15143" spc="-302">
                <a:solidFill>
                  <a:srgbClr val="EBDCC4"/>
                </a:solidFill>
                <a:latin typeface="League Gothic"/>
                <a:ea typeface="League Gothic"/>
                <a:cs typeface="League Gothic"/>
                <a:sym typeface="League Gothic"/>
              </a:rPr>
              <a:t> DE </a:t>
            </a:r>
          </a:p>
          <a:p>
            <a:pPr algn="l">
              <a:lnSpc>
                <a:spcPts val="14991"/>
              </a:lnSpc>
            </a:pPr>
            <a:r>
              <a:rPr lang="en-US" sz="15143" spc="-302">
                <a:solidFill>
                  <a:srgbClr val="EBDCC4"/>
                </a:solidFill>
                <a:latin typeface="League Gothic"/>
                <a:ea typeface="League Gothic"/>
                <a:cs typeface="League Gothic"/>
                <a:sym typeface="League Gothic"/>
              </a:rPr>
              <a:t>                     ?</a:t>
            </a:r>
          </a:p>
        </p:txBody>
      </p:sp>
      <p:sp>
        <p:nvSpPr>
          <p:cNvPr id="25" name="Freeform 25"/>
          <p:cNvSpPr/>
          <p:nvPr/>
        </p:nvSpPr>
        <p:spPr>
          <a:xfrm>
            <a:off x="202862" y="6682837"/>
            <a:ext cx="5589503" cy="2263749"/>
          </a:xfrm>
          <a:custGeom>
            <a:avLst/>
            <a:gdLst/>
            <a:ahLst/>
            <a:cxnLst/>
            <a:rect l="l" t="t" r="r" b="b"/>
            <a:pathLst>
              <a:path w="5589503" h="2263749">
                <a:moveTo>
                  <a:pt x="0" y="0"/>
                </a:moveTo>
                <a:lnTo>
                  <a:pt x="5589503" y="0"/>
                </a:lnTo>
                <a:lnTo>
                  <a:pt x="5589503" y="2263749"/>
                </a:lnTo>
                <a:lnTo>
                  <a:pt x="0" y="2263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6" name="Freeform 26"/>
          <p:cNvSpPr/>
          <p:nvPr/>
        </p:nvSpPr>
        <p:spPr>
          <a:xfrm>
            <a:off x="7605101" y="1901964"/>
            <a:ext cx="1095350" cy="1095350"/>
          </a:xfrm>
          <a:custGeom>
            <a:avLst/>
            <a:gdLst/>
            <a:ahLst/>
            <a:cxnLst/>
            <a:rect l="l" t="t" r="r" b="b"/>
            <a:pathLst>
              <a:path w="1095350" h="1095350">
                <a:moveTo>
                  <a:pt x="0" y="0"/>
                </a:moveTo>
                <a:lnTo>
                  <a:pt x="1095350" y="0"/>
                </a:lnTo>
                <a:lnTo>
                  <a:pt x="1095350" y="1095350"/>
                </a:lnTo>
                <a:lnTo>
                  <a:pt x="0" y="1095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7" name="Freeform 27"/>
          <p:cNvSpPr/>
          <p:nvPr/>
        </p:nvSpPr>
        <p:spPr>
          <a:xfrm>
            <a:off x="7608257" y="3197339"/>
            <a:ext cx="1095350" cy="1095350"/>
          </a:xfrm>
          <a:custGeom>
            <a:avLst/>
            <a:gdLst/>
            <a:ahLst/>
            <a:cxnLst/>
            <a:rect l="l" t="t" r="r" b="b"/>
            <a:pathLst>
              <a:path w="1095350" h="1095350">
                <a:moveTo>
                  <a:pt x="0" y="0"/>
                </a:moveTo>
                <a:lnTo>
                  <a:pt x="1095350" y="0"/>
                </a:lnTo>
                <a:lnTo>
                  <a:pt x="1095350" y="1095350"/>
                </a:lnTo>
                <a:lnTo>
                  <a:pt x="0" y="10953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8" name="Freeform 28"/>
          <p:cNvSpPr/>
          <p:nvPr/>
        </p:nvSpPr>
        <p:spPr>
          <a:xfrm>
            <a:off x="7605101" y="4558354"/>
            <a:ext cx="1095350" cy="1095350"/>
          </a:xfrm>
          <a:custGeom>
            <a:avLst/>
            <a:gdLst/>
            <a:ahLst/>
            <a:cxnLst/>
            <a:rect l="l" t="t" r="r" b="b"/>
            <a:pathLst>
              <a:path w="1095350" h="1095350">
                <a:moveTo>
                  <a:pt x="0" y="0"/>
                </a:moveTo>
                <a:lnTo>
                  <a:pt x="1095350" y="0"/>
                </a:lnTo>
                <a:lnTo>
                  <a:pt x="1095350" y="1095350"/>
                </a:lnTo>
                <a:lnTo>
                  <a:pt x="0" y="10953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9" name="Freeform 29"/>
          <p:cNvSpPr/>
          <p:nvPr/>
        </p:nvSpPr>
        <p:spPr>
          <a:xfrm>
            <a:off x="7605101" y="5946052"/>
            <a:ext cx="1095350" cy="1095350"/>
          </a:xfrm>
          <a:custGeom>
            <a:avLst/>
            <a:gdLst/>
            <a:ahLst/>
            <a:cxnLst/>
            <a:rect l="l" t="t" r="r" b="b"/>
            <a:pathLst>
              <a:path w="1095350" h="1095350">
                <a:moveTo>
                  <a:pt x="0" y="0"/>
                </a:moveTo>
                <a:lnTo>
                  <a:pt x="1095350" y="0"/>
                </a:lnTo>
                <a:lnTo>
                  <a:pt x="1095350" y="1095350"/>
                </a:lnTo>
                <a:lnTo>
                  <a:pt x="0" y="1095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0" name="Freeform 30"/>
          <p:cNvSpPr/>
          <p:nvPr/>
        </p:nvSpPr>
        <p:spPr>
          <a:xfrm>
            <a:off x="7608257" y="7271464"/>
            <a:ext cx="1095350" cy="1095350"/>
          </a:xfrm>
          <a:custGeom>
            <a:avLst/>
            <a:gdLst/>
            <a:ahLst/>
            <a:cxnLst/>
            <a:rect l="l" t="t" r="r" b="b"/>
            <a:pathLst>
              <a:path w="1095350" h="1095350">
                <a:moveTo>
                  <a:pt x="0" y="0"/>
                </a:moveTo>
                <a:lnTo>
                  <a:pt x="1095350" y="0"/>
                </a:lnTo>
                <a:lnTo>
                  <a:pt x="1095350" y="1095350"/>
                </a:lnTo>
                <a:lnTo>
                  <a:pt x="0" y="10953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1" name="Freeform 31"/>
          <p:cNvSpPr/>
          <p:nvPr/>
        </p:nvSpPr>
        <p:spPr>
          <a:xfrm>
            <a:off x="7605101" y="8709047"/>
            <a:ext cx="1098506" cy="1098506"/>
          </a:xfrm>
          <a:custGeom>
            <a:avLst/>
            <a:gdLst/>
            <a:ahLst/>
            <a:cxnLst/>
            <a:rect l="l" t="t" r="r" b="b"/>
            <a:pathLst>
              <a:path w="1098506" h="1098506">
                <a:moveTo>
                  <a:pt x="0" y="0"/>
                </a:moveTo>
                <a:lnTo>
                  <a:pt x="1098506" y="0"/>
                </a:lnTo>
                <a:lnTo>
                  <a:pt x="1098506" y="1098506"/>
                </a:lnTo>
                <a:lnTo>
                  <a:pt x="0" y="10985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2" name="TextBox 32"/>
          <p:cNvSpPr txBox="1"/>
          <p:nvPr/>
        </p:nvSpPr>
        <p:spPr>
          <a:xfrm>
            <a:off x="8882916" y="767130"/>
            <a:ext cx="8641102" cy="101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0"/>
              </a:lnSpc>
            </a:pPr>
            <a:r>
              <a:rPr lang="en-US" sz="2945" b="1">
                <a:solidFill>
                  <a:srgbClr val="181818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Usar</a:t>
            </a:r>
            <a:r>
              <a:rPr lang="en-US" sz="2945">
                <a:solidFill>
                  <a:srgbClr val="181818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 los productos Herbalife®</a:t>
            </a:r>
          </a:p>
          <a:p>
            <a:pPr algn="l">
              <a:lnSpc>
                <a:spcPts val="3740"/>
              </a:lnSpc>
            </a:pPr>
            <a:endParaRPr lang="en-US" sz="2945">
              <a:solidFill>
                <a:srgbClr val="181818"/>
              </a:solidFill>
              <a:latin typeface="Herbalife Natural"/>
              <a:ea typeface="Herbalife Natural"/>
              <a:cs typeface="Herbalife Natural"/>
              <a:sym typeface="Herbalife Natural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882916" y="2038687"/>
            <a:ext cx="8641102" cy="127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2"/>
              </a:lnSpc>
            </a:pPr>
            <a:r>
              <a:rPr lang="en-US" sz="2945">
                <a:solidFill>
                  <a:srgbClr val="181818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Completar al menos </a:t>
            </a:r>
            <a:r>
              <a:rPr lang="en-US" sz="2945" b="1">
                <a:solidFill>
                  <a:srgbClr val="181818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20 minutos</a:t>
            </a:r>
            <a:r>
              <a:rPr lang="en-US" sz="2945">
                <a:solidFill>
                  <a:srgbClr val="181818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 de desarrollo personal</a:t>
            </a:r>
          </a:p>
          <a:p>
            <a:pPr algn="l">
              <a:lnSpc>
                <a:spcPts val="3092"/>
              </a:lnSpc>
            </a:pPr>
            <a:endParaRPr lang="en-US" sz="2945">
              <a:solidFill>
                <a:srgbClr val="181818"/>
              </a:solidFill>
              <a:latin typeface="Herbalife Natural"/>
              <a:ea typeface="Herbalife Natural"/>
              <a:cs typeface="Herbalife Natural"/>
              <a:sym typeface="Herbalife Natural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8873391" y="3485440"/>
            <a:ext cx="8641102" cy="882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2"/>
              </a:lnSpc>
            </a:pPr>
            <a:r>
              <a:rPr lang="en-US" sz="2945">
                <a:solidFill>
                  <a:srgbClr val="181818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Completar al menos </a:t>
            </a:r>
            <a:r>
              <a:rPr lang="en-US" sz="2945" b="1">
                <a:solidFill>
                  <a:srgbClr val="181818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20 minutos</a:t>
            </a:r>
            <a:r>
              <a:rPr lang="en-US" sz="2945">
                <a:solidFill>
                  <a:srgbClr val="181818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 de ejercicio físico</a:t>
            </a:r>
          </a:p>
          <a:p>
            <a:pPr algn="l">
              <a:lnSpc>
                <a:spcPts val="3092"/>
              </a:lnSpc>
            </a:pPr>
            <a:endParaRPr lang="en-US" sz="2945">
              <a:solidFill>
                <a:srgbClr val="181818"/>
              </a:solidFill>
              <a:latin typeface="Herbalife Natural"/>
              <a:ea typeface="Herbalife Natural"/>
              <a:cs typeface="Herbalife Natural"/>
              <a:sym typeface="Herbalife Natural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8882916" y="4672654"/>
            <a:ext cx="8641102" cy="127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2"/>
              </a:lnSpc>
            </a:pPr>
            <a:r>
              <a:rPr lang="en-US" sz="2945">
                <a:solidFill>
                  <a:srgbClr val="181818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Iniciar al menos </a:t>
            </a:r>
            <a:r>
              <a:rPr lang="en-US" sz="2945" b="1">
                <a:solidFill>
                  <a:srgbClr val="181818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5 nuevas conversaciones </a:t>
            </a:r>
            <a:r>
              <a:rPr lang="en-US" sz="2945">
                <a:solidFill>
                  <a:srgbClr val="181818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con prospectos</a:t>
            </a:r>
          </a:p>
          <a:p>
            <a:pPr algn="l">
              <a:lnSpc>
                <a:spcPts val="3092"/>
              </a:lnSpc>
            </a:pPr>
            <a:endParaRPr lang="en-US" sz="2945">
              <a:solidFill>
                <a:srgbClr val="181818"/>
              </a:solidFill>
              <a:latin typeface="Herbalife Natural"/>
              <a:ea typeface="Herbalife Natural"/>
              <a:cs typeface="Herbalife Natural"/>
              <a:sym typeface="Herbalife Natural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8873391" y="6122338"/>
            <a:ext cx="8641102" cy="127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2"/>
              </a:lnSpc>
            </a:pPr>
            <a:r>
              <a:rPr lang="en-US" sz="2945" b="1">
                <a:solidFill>
                  <a:srgbClr val="181818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Compartir</a:t>
            </a:r>
            <a:r>
              <a:rPr lang="en-US" sz="2945">
                <a:solidFill>
                  <a:srgbClr val="181818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 los </a:t>
            </a:r>
            <a:r>
              <a:rPr lang="en-US" sz="2945" b="1">
                <a:solidFill>
                  <a:srgbClr val="181818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productos </a:t>
            </a:r>
            <a:r>
              <a:rPr lang="en-US" sz="2945">
                <a:solidFill>
                  <a:srgbClr val="181818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Herbalife® con al menos 1 nuevo prospecto</a:t>
            </a:r>
          </a:p>
          <a:p>
            <a:pPr algn="l">
              <a:lnSpc>
                <a:spcPts val="3092"/>
              </a:lnSpc>
            </a:pPr>
            <a:endParaRPr lang="en-US" sz="2945">
              <a:solidFill>
                <a:srgbClr val="181818"/>
              </a:solidFill>
              <a:latin typeface="Herbalife Natural"/>
              <a:ea typeface="Herbalife Natural"/>
              <a:cs typeface="Herbalife Natural"/>
              <a:sym typeface="Herbalife Natural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8882916" y="7385764"/>
            <a:ext cx="8014711" cy="127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2"/>
              </a:lnSpc>
            </a:pPr>
            <a:r>
              <a:rPr lang="en-US" sz="2945" b="1">
                <a:solidFill>
                  <a:srgbClr val="181818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Compartir la oportunidad de negocio</a:t>
            </a:r>
            <a:r>
              <a:rPr lang="en-US" sz="2945">
                <a:solidFill>
                  <a:srgbClr val="181818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 Herbalife con al menos 1 nuevo prospecto</a:t>
            </a:r>
          </a:p>
          <a:p>
            <a:pPr algn="l">
              <a:lnSpc>
                <a:spcPts val="3092"/>
              </a:lnSpc>
            </a:pPr>
            <a:endParaRPr lang="en-US" sz="2945">
              <a:solidFill>
                <a:srgbClr val="181818"/>
              </a:solidFill>
              <a:latin typeface="Herbalife Natural"/>
              <a:ea typeface="Herbalife Natural"/>
              <a:cs typeface="Herbalife Natural"/>
              <a:sym typeface="Herbalife Natural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8873391" y="8818518"/>
            <a:ext cx="8385909" cy="127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2"/>
              </a:lnSpc>
            </a:pPr>
            <a:r>
              <a:rPr lang="en-US" sz="2945" b="1">
                <a:solidFill>
                  <a:srgbClr val="181818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Publicar </a:t>
            </a:r>
            <a:r>
              <a:rPr lang="en-US" sz="2945">
                <a:solidFill>
                  <a:srgbClr val="181818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una actualización sobre tu trayectoria en las redes sociales usando el hashtag #FLEX45</a:t>
            </a:r>
          </a:p>
          <a:p>
            <a:pPr algn="l">
              <a:lnSpc>
                <a:spcPts val="3092"/>
              </a:lnSpc>
            </a:pPr>
            <a:endParaRPr lang="en-US" sz="2945">
              <a:solidFill>
                <a:srgbClr val="181818"/>
              </a:solidFill>
              <a:latin typeface="Herbalife Natural"/>
              <a:ea typeface="Herbalife Natural"/>
              <a:cs typeface="Herbalife Natural"/>
              <a:sym typeface="Herbalife Natur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31619" y="6230471"/>
            <a:ext cx="5203241" cy="3371488"/>
          </a:xfrm>
          <a:custGeom>
            <a:avLst/>
            <a:gdLst/>
            <a:ahLst/>
            <a:cxnLst/>
            <a:rect l="l" t="t" r="r" b="b"/>
            <a:pathLst>
              <a:path w="5203241" h="3371488">
                <a:moveTo>
                  <a:pt x="0" y="0"/>
                </a:moveTo>
                <a:lnTo>
                  <a:pt x="5203242" y="0"/>
                </a:lnTo>
                <a:lnTo>
                  <a:pt x="5203242" y="3371488"/>
                </a:lnTo>
                <a:lnTo>
                  <a:pt x="0" y="33714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24" t="-15934" r="-4685" b="-6554"/>
            </a:stretch>
          </a:blipFill>
          <a:ln w="123825" cap="sq">
            <a:solidFill>
              <a:srgbClr val="00A336"/>
            </a:solidFill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323743" y="4666830"/>
            <a:ext cx="4635882" cy="600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3"/>
              </a:lnSpc>
            </a:pPr>
            <a:r>
              <a:rPr lang="en-US" sz="3199">
                <a:solidFill>
                  <a:srgbClr val="EBDCC4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Visita MyHerbalife.com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15147" y="4409731"/>
            <a:ext cx="5087184" cy="1421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199">
                <a:solidFill>
                  <a:srgbClr val="EBDCC4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Busca la ventana emergente/Pop Up de Flex45.</a:t>
            </a:r>
          </a:p>
        </p:txBody>
      </p:sp>
      <p:sp>
        <p:nvSpPr>
          <p:cNvPr id="5" name="Freeform 5"/>
          <p:cNvSpPr/>
          <p:nvPr/>
        </p:nvSpPr>
        <p:spPr>
          <a:xfrm>
            <a:off x="295043" y="4476406"/>
            <a:ext cx="1095350" cy="1095350"/>
          </a:xfrm>
          <a:custGeom>
            <a:avLst/>
            <a:gdLst/>
            <a:ahLst/>
            <a:cxnLst/>
            <a:rect l="l" t="t" r="r" b="b"/>
            <a:pathLst>
              <a:path w="1095350" h="1095350">
                <a:moveTo>
                  <a:pt x="0" y="0"/>
                </a:moveTo>
                <a:lnTo>
                  <a:pt x="1095350" y="0"/>
                </a:lnTo>
                <a:lnTo>
                  <a:pt x="1095350" y="1095350"/>
                </a:lnTo>
                <a:lnTo>
                  <a:pt x="0" y="109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6520520" y="4476406"/>
            <a:ext cx="1095350" cy="1095350"/>
          </a:xfrm>
          <a:custGeom>
            <a:avLst/>
            <a:gdLst/>
            <a:ahLst/>
            <a:cxnLst/>
            <a:rect l="l" t="t" r="r" b="b"/>
            <a:pathLst>
              <a:path w="1095350" h="1095350">
                <a:moveTo>
                  <a:pt x="0" y="0"/>
                </a:moveTo>
                <a:lnTo>
                  <a:pt x="1095350" y="0"/>
                </a:lnTo>
                <a:lnTo>
                  <a:pt x="1095350" y="1095350"/>
                </a:lnTo>
                <a:lnTo>
                  <a:pt x="0" y="1095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2462502" y="4476406"/>
            <a:ext cx="1095350" cy="1095350"/>
          </a:xfrm>
          <a:custGeom>
            <a:avLst/>
            <a:gdLst/>
            <a:ahLst/>
            <a:cxnLst/>
            <a:rect l="l" t="t" r="r" b="b"/>
            <a:pathLst>
              <a:path w="1095350" h="1095350">
                <a:moveTo>
                  <a:pt x="0" y="0"/>
                </a:moveTo>
                <a:lnTo>
                  <a:pt x="1095350" y="0"/>
                </a:lnTo>
                <a:lnTo>
                  <a:pt x="1095350" y="1095350"/>
                </a:lnTo>
                <a:lnTo>
                  <a:pt x="0" y="10953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>
            <a:off x="2313212" y="7464564"/>
            <a:ext cx="6830788" cy="2443631"/>
            <a:chOff x="0" y="0"/>
            <a:chExt cx="1799055" cy="6435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99055" cy="643590"/>
            </a:xfrm>
            <a:custGeom>
              <a:avLst/>
              <a:gdLst/>
              <a:ahLst/>
              <a:cxnLst/>
              <a:rect l="l" t="t" r="r" b="b"/>
              <a:pathLst>
                <a:path w="1799055" h="643590">
                  <a:moveTo>
                    <a:pt x="0" y="0"/>
                  </a:moveTo>
                  <a:lnTo>
                    <a:pt x="1799055" y="0"/>
                  </a:lnTo>
                  <a:lnTo>
                    <a:pt x="1799055" y="643590"/>
                  </a:lnTo>
                  <a:lnTo>
                    <a:pt x="0" y="643590"/>
                  </a:lnTo>
                  <a:close/>
                </a:path>
              </a:pathLst>
            </a:custGeom>
            <a:solidFill>
              <a:srgbClr val="EBDCC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799055" cy="691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242429">
            <a:off x="1362955" y="5839780"/>
            <a:ext cx="1925700" cy="2242445"/>
          </a:xfrm>
          <a:custGeom>
            <a:avLst/>
            <a:gdLst/>
            <a:ahLst/>
            <a:cxnLst/>
            <a:rect l="l" t="t" r="r" b="b"/>
            <a:pathLst>
              <a:path w="1925700" h="2242445">
                <a:moveTo>
                  <a:pt x="0" y="0"/>
                </a:moveTo>
                <a:lnTo>
                  <a:pt x="1925700" y="0"/>
                </a:lnTo>
                <a:lnTo>
                  <a:pt x="1925700" y="2242446"/>
                </a:lnTo>
                <a:lnTo>
                  <a:pt x="0" y="22424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TextBox 12"/>
          <p:cNvSpPr txBox="1"/>
          <p:nvPr/>
        </p:nvSpPr>
        <p:spPr>
          <a:xfrm>
            <a:off x="648839" y="493548"/>
            <a:ext cx="11023068" cy="2391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63"/>
              </a:lnSpc>
            </a:pPr>
            <a:r>
              <a:rPr lang="en-US" sz="10183" spc="-203">
                <a:solidFill>
                  <a:srgbClr val="EBDCC4"/>
                </a:solidFill>
                <a:latin typeface="League Gothic"/>
                <a:ea typeface="League Gothic"/>
                <a:cs typeface="League Gothic"/>
                <a:sym typeface="League Gothic"/>
              </a:rPr>
              <a:t>¿CREES QUE </a:t>
            </a:r>
            <a:r>
              <a:rPr lang="en-US" sz="10183" spc="-203">
                <a:solidFill>
                  <a:srgbClr val="00A336"/>
                </a:solidFill>
                <a:latin typeface="League Gothic"/>
                <a:ea typeface="League Gothic"/>
                <a:cs typeface="League Gothic"/>
                <a:sym typeface="League Gothic"/>
              </a:rPr>
              <a:t>TIENES LO QUE SE NECESITA PARA FLEX45?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8839" y="2885200"/>
            <a:ext cx="9958429" cy="781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3"/>
              </a:lnSpc>
            </a:pPr>
            <a:r>
              <a:rPr lang="en-US" sz="5037" b="1" spc="-100">
                <a:solidFill>
                  <a:srgbClr val="EBDCC4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¡ASÍ PUEDES UNIRTE AL RETO!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57852" y="4409731"/>
            <a:ext cx="4635882" cy="1421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199">
                <a:solidFill>
                  <a:srgbClr val="EBDCC4"/>
                </a:solidFill>
                <a:latin typeface="Herbalife Natural"/>
                <a:ea typeface="Herbalife Natural"/>
                <a:cs typeface="Herbalife Natural"/>
                <a:sym typeface="Herbalife Natural"/>
              </a:rPr>
              <a:t>Haz clic en “Quiero hacerlo” para unirte a la lista de espera.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49113" y="7717445"/>
            <a:ext cx="5958986" cy="240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3"/>
              </a:lnSpc>
            </a:pPr>
            <a:r>
              <a:rPr lang="en-US" sz="3799" b="1">
                <a:solidFill>
                  <a:srgbClr val="000000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¡Regresa el 15 de abril para inscribirte oficialmente y comenzar el reto!</a:t>
            </a:r>
          </a:p>
          <a:p>
            <a:pPr algn="ctr">
              <a:lnSpc>
                <a:spcPts val="3533"/>
              </a:lnSpc>
            </a:pPr>
            <a:endParaRPr lang="en-US" sz="3799" b="1">
              <a:solidFill>
                <a:srgbClr val="000000"/>
              </a:solidFill>
              <a:latin typeface="Herbalife Natural Bold"/>
              <a:ea typeface="Herbalife Natural Bold"/>
              <a:cs typeface="Herbalife Natural Bold"/>
              <a:sym typeface="Herbalife Natural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18873" y="849408"/>
            <a:ext cx="13458241" cy="9437592"/>
          </a:xfrm>
          <a:custGeom>
            <a:avLst/>
            <a:gdLst/>
            <a:ahLst/>
            <a:cxnLst/>
            <a:rect l="l" t="t" r="r" b="b"/>
            <a:pathLst>
              <a:path w="13458241" h="9437592">
                <a:moveTo>
                  <a:pt x="0" y="0"/>
                </a:moveTo>
                <a:lnTo>
                  <a:pt x="13458241" y="0"/>
                </a:lnTo>
                <a:lnTo>
                  <a:pt x="13458241" y="9437592"/>
                </a:lnTo>
                <a:lnTo>
                  <a:pt x="0" y="9437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4866634" y="4946706"/>
            <a:ext cx="6086787" cy="6356958"/>
          </a:xfrm>
          <a:custGeom>
            <a:avLst/>
            <a:gdLst/>
            <a:ahLst/>
            <a:cxnLst/>
            <a:rect l="l" t="t" r="r" b="b"/>
            <a:pathLst>
              <a:path w="6086787" h="6356958">
                <a:moveTo>
                  <a:pt x="0" y="0"/>
                </a:moveTo>
                <a:lnTo>
                  <a:pt x="6086787" y="0"/>
                </a:lnTo>
                <a:lnTo>
                  <a:pt x="608678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3324092" y="-379470"/>
            <a:ext cx="14585936" cy="7256503"/>
          </a:xfrm>
          <a:custGeom>
            <a:avLst/>
            <a:gdLst/>
            <a:ahLst/>
            <a:cxnLst/>
            <a:rect l="l" t="t" r="r" b="b"/>
            <a:pathLst>
              <a:path w="14585936" h="7256503">
                <a:moveTo>
                  <a:pt x="0" y="0"/>
                </a:moveTo>
                <a:lnTo>
                  <a:pt x="14585935" y="0"/>
                </a:lnTo>
                <a:lnTo>
                  <a:pt x="14585935" y="7256503"/>
                </a:lnTo>
                <a:lnTo>
                  <a:pt x="0" y="7256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5960231" y="6628351"/>
            <a:ext cx="9313658" cy="24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3"/>
              </a:lnSpc>
            </a:pPr>
            <a:r>
              <a:rPr lang="en-US" sz="9072" b="1" spc="-181">
                <a:solidFill>
                  <a:srgbClr val="FFFFFF"/>
                </a:solidFill>
                <a:latin typeface="Herbalife Natural Bold"/>
                <a:ea typeface="Herbalife Natural Bold"/>
                <a:cs typeface="Herbalife Natural Bold"/>
                <a:sym typeface="Herbalife Natural Bold"/>
              </a:rPr>
              <a:t>¡HAGAMOS RUIDO!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186</Words>
  <Application>Microsoft Office PowerPoint</Application>
  <PresentationFormat>Custom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Herbalife Natural</vt:lpstr>
      <vt:lpstr>League Gothic</vt:lpstr>
      <vt:lpstr>Herbalife Natural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FLEX45</dc:title>
  <dc:creator>Victoria Forero</dc:creator>
  <cp:lastModifiedBy>Victoria Forero</cp:lastModifiedBy>
  <cp:revision>2</cp:revision>
  <dcterms:created xsi:type="dcterms:W3CDTF">2006-08-16T00:00:00Z</dcterms:created>
  <dcterms:modified xsi:type="dcterms:W3CDTF">2025-04-04T16:10:15Z</dcterms:modified>
  <dc:identifier>DAGjrj2DT_w</dc:identifier>
</cp:coreProperties>
</file>